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1" r:id="rId9"/>
    <p:sldId id="262" r:id="rId10"/>
    <p:sldId id="263" r:id="rId11"/>
    <p:sldId id="264" r:id="rId12"/>
    <p:sldId id="268" r:id="rId13"/>
    <p:sldId id="274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9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17180" cy="29325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</a:t>
            </a:r>
            <a:r>
              <a:rPr lang="ru-RU" dirty="0">
                <a:solidFill>
                  <a:srgbClr val="0070C0"/>
                </a:solidFill>
              </a:rPr>
              <a:t>тренировка. Психомышечная и психорегулирующая </a:t>
            </a:r>
            <a:r>
              <a:rPr lang="ru-RU" dirty="0" smtClean="0">
                <a:solidFill>
                  <a:srgbClr val="0070C0"/>
                </a:solidFill>
              </a:rPr>
              <a:t>тренировки.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857760"/>
            <a:ext cx="6400800" cy="142876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Евдокименко</a:t>
            </a:r>
            <a:r>
              <a:rPr lang="ru-RU" dirty="0" smtClean="0">
                <a:solidFill>
                  <a:srgbClr val="7030A0"/>
                </a:solidFill>
              </a:rPr>
              <a:t> Анна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Группа ФК-23</a:t>
            </a:r>
          </a:p>
        </p:txBody>
      </p:sp>
    </p:spTree>
    <p:extLst>
      <p:ext uri="{BB962C8B-B14F-4D97-AF65-F5344CB8AC3E}">
        <p14:creationId xmlns:p14="http://schemas.microsoft.com/office/powerpoint/2010/main" xmlns="" val="116753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7125112" cy="40514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Принять удобную позу, настроиться на тренировку, отвлечься от посторонних мыслей (на первых занятиях это сделать довольно трудно, но постепенно, с приобретением навыков фиксации внимания на внушаемых ощущениях, отвлечься от посторонних мыслей не представит затруднений). Успокоить дыхание и произнести про себя формулу: "</a:t>
            </a:r>
            <a:r>
              <a:rPr lang="ru-RU" sz="2200" b="1" i="1" dirty="0"/>
              <a:t>Я совершенно спокоен</a:t>
            </a:r>
            <a:r>
              <a:rPr lang="ru-RU" dirty="0"/>
              <a:t>". Эта формула сопровождает как цель все упражнения. Не следует твердить формулы судорожно, а, пребывая в полной расслабленности и спокойной созерцательности, дать формуле естественный ход. Хорошо представить себя птицей, падающей камнем с бесконечно расслабленными в падении мышцами для отдыха. Спокойно, без судорожных усилий, нужно сосредоточиться и на всех других формулах.</a:t>
            </a:r>
          </a:p>
          <a:p>
            <a:pPr algn="just"/>
            <a:r>
              <a:rPr lang="ru-RU" dirty="0"/>
              <a:t>Упражнений всего шесть. На отработку каждого уходит до двух недель.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125113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Основной курс аутогенной тренировки.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Аутогенное погружение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728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125113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Первое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848872" cy="56886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/>
              <a:t>Ощущения тяжести в руках и ногах. Расслабление мышц конечностей субъективно воспринимается как ощущение тяжести.</a:t>
            </a:r>
          </a:p>
          <a:p>
            <a:pPr algn="just"/>
            <a:r>
              <a:rPr lang="ru-RU" sz="1900" i="1" dirty="0"/>
              <a:t>Формулы: "Правая рука очень тяжелая", потом "левая рука очень тяжелая" и "обе руки очень тяжелые". То же - про ноги. Окончательная формула: "Руки и ноги очень тяжелые". Формулы самовнушения не проговариваются вслух, а повторяются мысленно.</a:t>
            </a:r>
            <a:endParaRPr lang="ru-RU" sz="1900" dirty="0"/>
          </a:p>
          <a:p>
            <a:pPr algn="just"/>
            <a:r>
              <a:rPr lang="ru-RU" sz="1900" dirty="0"/>
              <a:t>Начинать надо с той руки, которая работает больше (у правшей - правая, у левшей - левая). "Правая рука очень тяжелая" повторить слово в слово 6 раз и один раз - "я совершенно спокоен". Далее - выход (см. ниже). Формулу "тяжести" нужно представлять себе со всей наглядностью: вот расслабляются мышцы руки - пальцы, кисть, вся рука стала тяжелой как свинец. Она бессильно лежит как плеть. Нет сил, не хочется двигать ею. В начале тренировки трудно избежать непроизвольного переключения внимания на неожиданно возникающие воспоминания, мысли, намерения. Нельзя терять терпения, следует вернуться к формуле самовнушения, не раздражаясь и не прибегая к волевому усилию. Должна быть спокойная "пассивная" концентрация внимания, лишенная эмоциональной окраски.</a:t>
            </a:r>
          </a:p>
          <a:p>
            <a:pPr algn="just"/>
            <a:r>
              <a:rPr lang="ru-RU" sz="1900" dirty="0"/>
              <a:t>Подобным же образом проделываются и остальные части первого упражнения. Это упражнение следует проводить первые две недели занятий минимум два раза в день, пока ощущение тяжести не станет возникать рефлекторно.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428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Второе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Ощущение тепла в руках и ногах. К упражнению следует приступать только тогда, когда усвоено предыдущее.</a:t>
            </a:r>
          </a:p>
          <a:p>
            <a:pPr algn="just"/>
            <a:r>
              <a:rPr lang="ru-RU" i="1" dirty="0"/>
              <a:t>Формулы: "Правая рука теплая", потом "левая рука теплая" и "обе руки теплые". То же - про ноги. Окончательная формула: "руки и ноги совершенно тяжелые и теплые". Далее - формула выхода.</a:t>
            </a:r>
            <a:endParaRPr lang="ru-RU" dirty="0"/>
          </a:p>
          <a:p>
            <a:pPr algn="just"/>
            <a:r>
              <a:rPr lang="ru-RU" dirty="0"/>
              <a:t>Тренирующийся повторяет формулы второго упражнения, сохраняя тяжесть рук и ног первого упражнения, то есть надстраивает каждое новое упражнение на предыдущее. Начинать второе упражнение подробно первому формулой "правая рука теплая". Повторить ее шесть раз и один раз сказать: "Я совершенно спокоен (а)". Мысленные образы, сопровождающие формулу "тепла", могут быть весьма индивидуальны. Можно представить, например, как рука медленно погружается в теплую воду, как при этом расширяются сосуды и как </a:t>
            </a:r>
            <a:r>
              <a:rPr lang="ru-RU" dirty="0" smtClean="0"/>
              <a:t>рука наливается </a:t>
            </a:r>
            <a:r>
              <a:rPr lang="ru-RU" dirty="0"/>
              <a:t>теплой кровью. Можно представить теплый калорифер, струя воздуха которого согревает пальцы, потом кисть, потом теплый воздух омывает всю правую руку. Однако ни в коем случае нельзя для усиления эффекта применять формулу: "Моя правая рука горячая". Это вызывает эффект, обратный целям упражнения, то есть ведет к напряжению, а не расслаблению.</a:t>
            </a:r>
          </a:p>
          <a:p>
            <a:pPr algn="just"/>
            <a:r>
              <a:rPr lang="ru-RU" sz="1900" i="1" dirty="0"/>
              <a:t>После освоения первых двух упражнений отчетливо возникает состояние аутогенного погружения. Такое состояние характеризуется полным телесным и душевным покоем и является промежуточным между сном и бодрствованием. При достижении аутогенного погружения необходима тренированность, чтобы удержать себя в нем и не войти в естественный сон. Аутогенное погружение может достигать различной глубины.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18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Формула выхода из аутогенного </a:t>
            </a:r>
            <a:r>
              <a:rPr lang="ru-RU" dirty="0" smtClean="0">
                <a:solidFill>
                  <a:srgbClr val="0070C0"/>
                </a:solidFill>
              </a:rPr>
              <a:t>погружения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Выйти </a:t>
            </a:r>
            <a:r>
              <a:rPr lang="ru-RU" dirty="0"/>
              <a:t>из состояния пониженной психофизиологической активности можно с помощью формул выхода, по содержанию обратных формулам аутогенного погружения. Для формулы "Моя правая рука тяжелая" такой обратной формулой является: "</a:t>
            </a:r>
            <a:r>
              <a:rPr lang="ru-RU" i="1" dirty="0"/>
              <a:t>Руки напряжены" </a:t>
            </a:r>
            <a:r>
              <a:rPr lang="ru-RU" dirty="0"/>
              <a:t>и команда "</a:t>
            </a:r>
            <a:r>
              <a:rPr lang="ru-RU" i="1" dirty="0"/>
              <a:t>Вытянуть руки, согнуть руки. Дышать глубоко. Открыть глаза!" </a:t>
            </a:r>
            <a:r>
              <a:rPr lang="ru-RU" dirty="0"/>
              <a:t>После такой команды следует ее немедленно выполнить, не нарушая последовательности действий: энергично распрямить и согнуть в локтях руки или хотя бы просто напрячь и расслабить несколько раз мышцы рук, не двигая ими. Эффект выхода из состояния релаксации наступает гораздо позже, если сначала открыть глаза, а лишь затем напрячь мышцы и усилить дыхание. Чем более решительно, бесповоротно и добросовестно выполняется формула выхода, тем быстрее она реализуется.</a:t>
            </a:r>
          </a:p>
          <a:p>
            <a:pPr algn="just"/>
            <a:r>
              <a:rPr lang="ru-RU" dirty="0"/>
              <a:t>Если первые два упражнения аутогенной тренировки способствуют получению аутогенного погружения, а упражнение "дыхание" углубляет его, то следующие упражнения осваиваются в состоянии аутогенного погружения и относятся к органотренировочным, то есть они направлены непосредственно на регуляцию функций отдельных органов и систем организма. В связи с этим упражнение для дыхания нередко помещают на третье место в системе занятий по AT, чему мы и последуем.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853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Третье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8863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Нормализация и регуляция дыхательного ритма. Уже на первых занятиях многие отмечают, что ощущение тяжести и теплоты в мышцах сопровождается изменениями в ритме и глубине дыхания, которое становится спокойнее и равномернее.</a:t>
            </a:r>
          </a:p>
          <a:p>
            <a:pPr algn="just"/>
            <a:r>
              <a:rPr lang="ru-RU" dirty="0"/>
              <a:t>Формула самовнушения: "Дыхание совершенно спокойно".</a:t>
            </a:r>
          </a:p>
          <a:p>
            <a:pPr algn="just"/>
            <a:r>
              <a:rPr lang="ru-RU" dirty="0"/>
              <a:t>Это упражнение необходимо выполнять без волевого усилия, сознательно направленного на изменение частоты и глубины вдохов и выдохов. При выполнении этого упражнения рекомендуем представить себя во время плавания на спине, когда над водой подняты только рот, нос и глаза. Вариант формулы, исключающей сознательное вмешательство в рефлекторный механизм дыхания: "Мне дышится легко и спокойно".</a:t>
            </a:r>
          </a:p>
          <a:p>
            <a:pPr algn="just"/>
            <a:r>
              <a:rPr lang="ru-RU" dirty="0"/>
              <a:t>Формула повторяется шесть раз и один раз - "я совершенно спокоен (а)". Хорошо представить, как легко и приятно дышится во время прогулки в сосновом лесу. Формула выхода из состояния аутогенного погружения на этом этапе применения AT такая: "Руки напряжены - глубокое дыхание - открываю глаза - расслабляю руки".</a:t>
            </a:r>
          </a:p>
        </p:txBody>
      </p:sp>
    </p:spTree>
    <p:extLst>
      <p:ext uri="{BB962C8B-B14F-4D97-AF65-F5344CB8AC3E}">
        <p14:creationId xmlns:p14="http://schemas.microsoft.com/office/powerpoint/2010/main" xmlns="" val="26749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Четвертое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/>
          <a:lstStyle/>
          <a:p>
            <a:pPr algn="just"/>
            <a:r>
              <a:rPr lang="ru-RU" dirty="0"/>
              <a:t>Регуляция ритма сердечных сокращений.</a:t>
            </a:r>
          </a:p>
          <a:p>
            <a:pPr algn="just"/>
            <a:r>
              <a:rPr lang="ru-RU" i="1" dirty="0"/>
              <a:t>Формула: "Сердце бьется сильно и ровно".</a:t>
            </a:r>
            <a:endParaRPr lang="ru-RU" dirty="0"/>
          </a:p>
          <a:p>
            <a:pPr algn="just"/>
            <a:r>
              <a:rPr lang="ru-RU" dirty="0"/>
              <a:t>Эту формулу обычно рекомендуют молодым людям и лицам с пониженным кровяным давлением, всем остальным рекомендуют вариант формулы: "Сердце бьется спокойно и ровно". Формулу произносят шесть раз и один раз - "я совершенно спокоен (а)". Выполнению упражнений для сердца способствует последовательность образов типа "сердце работает размеренно, как мотор, как автомат. Оно пульсирует ровно и ритмично. Я чувствую себя приятно и хорошо. Я абсолютно спокоен (а)". Формула выхода из аутогенного погружения остается прежней.</a:t>
            </a:r>
          </a:p>
          <a:p>
            <a:pPr algn="just"/>
            <a:r>
              <a:rPr lang="ru-RU" dirty="0"/>
              <a:t>Упражнение отработано, когда возможно произвольно учащать или сокращать частоту сердечных сокращений.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92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4969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Пятое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Ощущение тепла в брюшной полости в области солнечного сплетения.</a:t>
            </a:r>
          </a:p>
          <a:p>
            <a:pPr algn="just"/>
            <a:r>
              <a:rPr lang="ru-RU" i="1" dirty="0"/>
              <a:t>Формула: "Солнечное сплетение излучает тепло".</a:t>
            </a:r>
            <a:endParaRPr lang="ru-RU" dirty="0"/>
          </a:p>
          <a:p>
            <a:pPr algn="just"/>
            <a:r>
              <a:rPr lang="ru-RU" dirty="0"/>
              <a:t>Формула произносится шесть раз и один раз - "я совершенно спокоен". Солнечное сплетение представляет собой важнейшее сплетение вегетативной нервной системы. Оно расположено позади желудка. Его место можно определить довольно точно, если найти середину между нижним концом грудины и пупком. В этом месте за желудком и находится важнейший центр нервных сплетений, управляющий деятельностью органов брюшной полости.</a:t>
            </a:r>
          </a:p>
          <a:p>
            <a:pPr algn="just"/>
            <a:r>
              <a:rPr lang="ru-RU" dirty="0"/>
              <a:t>Ощущение тепла в животе усиливает чувство покоя, помогая глубже войти в аутогенное погружение; охватывая теплом внутренние органы брюшной полости, способствует улучшению кровообращения в них, снятию воспалительного процесса и болевых ощущений. В момент внушения тепла в животе рекомендуется ладонь правой или левой руки положить на область желудка. Тепло ладони поможет быстрее прочувствовать это ощущение в животе. Рюмка крепкого спиртного напитка, выпитая на пустой желудок, разогревает всю область в верхней части живота - от диафрагмы до желудка. Можно представить себе, что на этом месте лежит грелка, тепло которой проникает глубоко внутрь тела и достигает позвоночника.</a:t>
            </a:r>
          </a:p>
          <a:p>
            <a:pPr algn="just"/>
            <a:r>
              <a:rPr lang="ru-RU" dirty="0"/>
              <a:t>Упражнение завершается традиционной формулой выхода из состояния аутогенного погружения: "Руки сжаты - дыхание глубокое - открыть глаза - расслабить руки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38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Шестое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Ощущение прохлады в области лба.</a:t>
            </a:r>
          </a:p>
          <a:p>
            <a:pPr algn="just"/>
            <a:r>
              <a:rPr lang="ru-RU" i="1" dirty="0"/>
              <a:t>Формула: "Мой лоб приятно прохладен".</a:t>
            </a:r>
            <a:endParaRPr lang="ru-RU" dirty="0"/>
          </a:p>
          <a:p>
            <a:pPr algn="just"/>
            <a:r>
              <a:rPr lang="ru-RU" dirty="0"/>
              <a:t>Повторяется шесть раз и один раз - "я совершенно спокоен (а)". Упражнение направлено на предотвращение и ослабление сосудистых головных болей. Мысленное повторение этой формулы вызывает представление легкого прохладного ветерка, овевающего лоб и виски. При возникновении такого ощущения упражнение считается выполненным. Помогает реализации упражнения представление ощущения холодного компресса на лбу у человека, находящегося в теплой ванне. Длительное удержание представления такого температурного контраста субъективно приятно и оказывает устойчивый успокаивающий эффект.</a:t>
            </a:r>
          </a:p>
          <a:p>
            <a:pPr algn="just"/>
            <a:r>
              <a:rPr lang="ru-RU" dirty="0"/>
              <a:t>В основе аутогенной тренировки лежат упражнения в произвольном, волевом и длительном глубоком расслаблении мышц, система образования и закрепления полезных условных рефлексов с коры на внутренние органы, упражнения в целенаправленном воспроизведении следов эмоционально окрашенных ситуаций. Что касается самовнушения, то его элементы также присутствуют в структуре занятий, однако в механизмах аутогенной тренировки гораздо большее значение имеет </a:t>
            </a:r>
            <a:r>
              <a:rPr lang="ru-RU" dirty="0" err="1"/>
              <a:t>самоубеждение</a:t>
            </a:r>
            <a:r>
              <a:rPr lang="ru-RU" dirty="0"/>
              <a:t>, самовоспитание, что делает ее интеллектуальным и волевым процессом, открывающим пути к рациональной перестройке личности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709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Закрепление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8501139"/>
              </p:ext>
            </p:extLst>
          </p:nvPr>
        </p:nvGraphicFramePr>
        <p:xfrm>
          <a:off x="467544" y="764703"/>
          <a:ext cx="8352928" cy="59391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4176464"/>
              </a:tblGrid>
              <a:tr h="2809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Цель самовнушения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Примерные формулы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Успокаивающее</a:t>
                      </a:r>
                    </a:p>
                    <a:p>
                      <a:r>
                        <a:rPr lang="ru-RU" sz="1600">
                          <a:effectLst/>
                        </a:rPr>
                        <a:t>упражнение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"Я совершенно спокоен"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534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Упражнения на создание ощущения тяжести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"Моя правая рука очень тяжелая"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"Моя левая рука очень тяжелая"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"Мои ноги очень тяжелые"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"Мое тело очень тяжелое"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534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Упражнения на создание ощущения тепла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"Моя правая рука очень теплая"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"Моя левая рука очень теплая"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"Мои ноги очень теплые"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"Мое тело очень теплое"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живота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"Солнечное сплетение излучает тепло"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на дыхание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"Дыхание совершенно спокойно. Дышится легко"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272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сердца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"Мое сердце работает спокойно, ритмично и надежно"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272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головы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"Мышцы лица не напряжены. Лоб приятно прохладен"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8738" y="172561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0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00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87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Аутогенная медитация по Шульцу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328592"/>
          </a:xfrm>
        </p:spPr>
        <p:txBody>
          <a:bodyPr/>
          <a:lstStyle/>
          <a:p>
            <a:pPr algn="just"/>
            <a:r>
              <a:rPr lang="ru-RU" sz="2000" dirty="0" smtClean="0"/>
              <a:t>Прежде </a:t>
            </a:r>
            <a:r>
              <a:rPr lang="ru-RU" sz="2000" dirty="0"/>
              <a:t>чем приступить к аутогенной медитации, тренирующийся должен научиться удерживать себя в состоянии аутогенного погружения длительное время — по часу и более. Во время такой «пассивной концентрации» возникают различные визуальные феномены («тени», «простейшие формы», цветовые пятна и т. п.). Дальнейшая подготовка состоит в научении вызывать и удерживать «пассивную концентрацию» при наличии раздражающих помех — яркого света, шума, звучащего радио и т. п.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1810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122413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Аутогенная </a:t>
            </a:r>
            <a:r>
              <a:rPr lang="ru-RU" b="1" dirty="0" smtClean="0">
                <a:solidFill>
                  <a:srgbClr val="0070C0"/>
                </a:solidFill>
              </a:rPr>
              <a:t>тренировка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5256584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/>
              <a:t>Аутогенная тренировка - активный метод психотерапии, психопрофилактики и психогигиены, направленный на восстановление динамического равновесия системы гомеостатических саморегулирующих механизмов организма человека, нарушенного в результате стрессового воздействия. Основными элементами методики являются тренировка мышечной релаксации, самовнушение и самовоспитание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Это </a:t>
            </a:r>
            <a:r>
              <a:rPr lang="ru-RU" sz="2000" dirty="0"/>
              <a:t>метод для расслабления, психологической разгрузки и снятия нервного напряжения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Как лечебный метод аутогенная тренировка была предложена для лечения неврозов Шульцем в 1932 г.</a:t>
            </a:r>
          </a:p>
        </p:txBody>
      </p:sp>
      <p:pic>
        <p:nvPicPr>
          <p:cNvPr id="3074" name="Picture 2" descr="http://www.wp-german-onco.ru/images/terapya/netradicionnaya/HIR007275A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32856"/>
            <a:ext cx="295923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213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824535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Первое упражнение. </a:t>
            </a:r>
            <a:r>
              <a:rPr lang="ru-RU" dirty="0"/>
              <a:t>Фиксация спонтанно возникающих цветовых представлений.</a:t>
            </a:r>
          </a:p>
          <a:p>
            <a:pPr algn="just"/>
            <a:r>
              <a:rPr lang="ru-RU" b="1" dirty="0"/>
              <a:t>Второе упражнение</a:t>
            </a:r>
            <a:r>
              <a:rPr lang="ru-RU" dirty="0"/>
              <a:t>. Вызывание определенных цветовых представлений, «видение» заданного цвета.</a:t>
            </a:r>
          </a:p>
          <a:p>
            <a:pPr algn="just"/>
            <a:r>
              <a:rPr lang="ru-RU" b="1" dirty="0"/>
              <a:t>Третье упражнение. </a:t>
            </a:r>
            <a:r>
              <a:rPr lang="ru-RU" dirty="0"/>
              <a:t>Визуализация конкретных предметов.</a:t>
            </a:r>
          </a:p>
          <a:p>
            <a:pPr algn="just"/>
            <a:r>
              <a:rPr lang="ru-RU" b="1" dirty="0"/>
              <a:t>Четвертое упражнение. </a:t>
            </a:r>
            <a:r>
              <a:rPr lang="ru-RU" dirty="0"/>
              <a:t>Сосредоточение на зрительном представлении абстрактных понятий, таких как «справедливость», «счастье», «истина» и т. п.</a:t>
            </a:r>
          </a:p>
          <a:p>
            <a:pPr marL="0" indent="0" algn="just">
              <a:buNone/>
            </a:pPr>
            <a:r>
              <a:rPr lang="ru-RU" dirty="0" smtClean="0"/>
              <a:t>      Во </a:t>
            </a:r>
            <a:r>
              <a:rPr lang="ru-RU" dirty="0"/>
              <a:t>время выполнения этого упражнения возникает поток представлений строго индивидуальных. Например, «свобода» ассоциируется с белой лошадью, скачущей по прерии. Конкретные зрительные образы, ассоциирующиеся с абстрактными понятиями, помогают, по мнению Шульца, выявиться подсознательному.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3326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медитация по Шульцу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27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57131"/>
            <a:ext cx="8352928" cy="534022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Пятое упражнение. </a:t>
            </a:r>
            <a:r>
              <a:rPr lang="ru-RU" dirty="0"/>
              <a:t>Концентрация «пассивного внимания» на произвольно вызываемых, эмоционально значимых ситуациях. Во время выполнения упражнения тренирующийся нередко «видит» себя в центре воображаемой ситуации.</a:t>
            </a:r>
          </a:p>
          <a:p>
            <a:pPr algn="just"/>
            <a:r>
              <a:rPr lang="ru-RU" b="1" dirty="0"/>
              <a:t>Шестое упражнение. </a:t>
            </a:r>
            <a:r>
              <a:rPr lang="ru-RU" dirty="0"/>
              <a:t>Вызывание образов других людей. Вначале следует научиться вызывать образы «нейтральных» лиц, затем — эмоционально окрашенные образы приятных и неприятных пациенту людей. Шульц отмечает, что в этих случаях образы людей возникают несколько </a:t>
            </a:r>
            <a:r>
              <a:rPr lang="ru-RU" dirty="0" err="1"/>
              <a:t>шаржированно</a:t>
            </a:r>
            <a:r>
              <a:rPr lang="ru-RU" dirty="0"/>
              <a:t>, карикатурно. Постепенно такие образы становятся все более «спокойными», «бесстрастными», смягчаются карикатурные черты, элементы эмоциональной гиперболизации. Это служит показателем начавшейся «аутогенной нейтрализации».</a:t>
            </a:r>
          </a:p>
          <a:p>
            <a:pPr algn="just"/>
            <a:r>
              <a:rPr lang="ru-RU" b="1" dirty="0"/>
              <a:t>Седьмое упражнение</a:t>
            </a:r>
            <a:r>
              <a:rPr lang="ru-RU" dirty="0"/>
              <a:t>. Автор назвал его «ответом бессознательного». Тренирующийся спрашивает себя: «Чего я хочу?», «Кто я такой?», «В чем моя проблема?» и т. п. В ответ он подсознательно отвечает потоком образов, помогающих увидеть себя «со стороны» в разнообразных, в том числе и тревожащих, ситуациях. Так достигается катарсис, самоочищение, и наступает «аутогенная нейтрализация», т. е. излечение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3326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медитация по Шульц</a:t>
            </a:r>
            <a:r>
              <a:rPr lang="ru-RU" dirty="0" smtClean="0"/>
              <a:t>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839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Эффекты аутогенной тренировки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832647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dirty="0" smtClean="0"/>
              <a:t>Аутогенная </a:t>
            </a:r>
            <a:r>
              <a:rPr lang="ru-RU" dirty="0"/>
              <a:t>тренировка является эффективным средством </a:t>
            </a:r>
            <a:r>
              <a:rPr lang="ru-RU" i="1" dirty="0"/>
              <a:t>преодоления стресса</a:t>
            </a:r>
            <a:r>
              <a:rPr lang="ru-RU" dirty="0"/>
              <a:t>, снятия эмоционального и физического напряжения. Это имеет огромное значение для профилактики психического переутомления (эмоционального выгорания, астенических состояний), неврозов и невротических депрессий, психосоматических заболеваний.</a:t>
            </a:r>
          </a:p>
          <a:p>
            <a:pPr algn="just">
              <a:buFont typeface="+mj-lt"/>
              <a:buAutoNum type="arabicPeriod"/>
            </a:pPr>
            <a:r>
              <a:rPr lang="ru-RU" dirty="0" smtClean="0"/>
              <a:t>Аутогенная </a:t>
            </a:r>
            <a:r>
              <a:rPr lang="ru-RU" dirty="0"/>
              <a:t>тренировка является мощным средством </a:t>
            </a:r>
            <a:r>
              <a:rPr lang="ru-RU" i="1" dirty="0"/>
              <a:t>релаксации</a:t>
            </a:r>
            <a:r>
              <a:rPr lang="ru-RU" dirty="0"/>
              <a:t>, которое позволяет быстро (в считанные минуты) отдохнуть, восстановить силы и работоспособность. Восстановление сил в аутогенном состоянии идет гораздо быстрее, чем во время естественного сна, особенно, если учесть, что в состоянии психического стресса сон становится поверхностным и тревожным, в результате чего человек просыпается с "несвежей" головой, в угнетенном состоянии. Аутогенное погружение на несколько минут исправляет это положение. Очень важно умение "погрузиться" на короткий срок студентам во время экзаменационной сессии, в период интенсивной подготовки к экзамену; работникам умственного труда в период напряженной работы в условиях дефицита времени и т.п.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735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9"/>
            <a:ext cx="8352928" cy="5877271"/>
          </a:xfrm>
        </p:spPr>
        <p:txBody>
          <a:bodyPr/>
          <a:lstStyle/>
          <a:p>
            <a:pPr algn="just">
              <a:buFont typeface="+mj-lt"/>
              <a:buAutoNum type="arabicPeriod" startAt="3"/>
            </a:pPr>
            <a:r>
              <a:rPr lang="ru-RU" dirty="0" smtClean="0"/>
              <a:t>С </a:t>
            </a:r>
            <a:r>
              <a:rPr lang="ru-RU" dirty="0"/>
              <a:t>помощью аутогенной тренировки можно </a:t>
            </a:r>
            <a:r>
              <a:rPr lang="ru-RU" i="1" dirty="0"/>
              <a:t>избавиться от невротических симптомов</a:t>
            </a:r>
            <a:r>
              <a:rPr lang="ru-RU" dirty="0"/>
              <a:t> (головной боли, бессонницы и многих других), а также, используя навыки аутогенного погружения в комплексе с другими лечебными факторами (прежде всего, фармакотерапией), значительно повысить эффективность лечения многих хронических заболеваний.</a:t>
            </a:r>
          </a:p>
          <a:p>
            <a:pPr algn="just">
              <a:buFont typeface="+mj-lt"/>
              <a:buAutoNum type="arabicPeriod" startAt="3"/>
            </a:pPr>
            <a:r>
              <a:rPr lang="ru-RU" dirty="0" smtClean="0"/>
              <a:t>Аутогенная </a:t>
            </a:r>
            <a:r>
              <a:rPr lang="ru-RU" dirty="0"/>
              <a:t>тренировка </a:t>
            </a:r>
            <a:r>
              <a:rPr lang="ru-RU" i="1" dirty="0"/>
              <a:t>улучшает психические функции человека</a:t>
            </a:r>
            <a:r>
              <a:rPr lang="ru-RU" dirty="0"/>
              <a:t>: активизирует память, внимание, воображение, образное мышление, усиливает творческий потенциал человека.</a:t>
            </a:r>
          </a:p>
          <a:p>
            <a:pPr algn="just">
              <a:buFont typeface="+mj-lt"/>
              <a:buAutoNum type="arabicPeriod" startAt="3"/>
            </a:pPr>
            <a:r>
              <a:rPr lang="ru-RU" dirty="0" smtClean="0"/>
              <a:t>Аутогенная </a:t>
            </a:r>
            <a:r>
              <a:rPr lang="ru-RU" dirty="0"/>
              <a:t>тренировка улучшает </a:t>
            </a:r>
            <a:r>
              <a:rPr lang="ru-RU" i="1" dirty="0"/>
              <a:t>психологическое и социальное функционирование</a:t>
            </a:r>
            <a:r>
              <a:rPr lang="ru-RU" dirty="0"/>
              <a:t> личности. С ее помощью можно приобрести более свободные и естественные манеры, повысить уровень социальной компетентности, выработать более престижный имидж в глазах окружающих людей.</a:t>
            </a:r>
          </a:p>
          <a:p>
            <a:pPr algn="just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125113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Эффекты аутогенной тренировки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24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Заключение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71546"/>
            <a:ext cx="8712968" cy="4617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Стресс сопровождает нас каждый день, и он неизбежен. Всем известны его причины: конфликты (в семье, на работе, в транспорте и т.д.), недовольство (работой, супругом, детьми, социально-экономическим положением в стране и пр.), нереализованность, множественные сугубо индивидуальные </a:t>
            </a:r>
            <a:r>
              <a:rPr lang="ru-RU" dirty="0" smtClean="0"/>
              <a:t>факторы.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Под постоянным воздействием вышеперечисленных стрессоров возникает сильная, устойчивая эмоциональная напряженность, которая представляет собой главный "фактора риска" при проявлении и обострении таких заболеваний, как сердечно-сосудистые и заболевания желудочно-кишечного тракта, а также возникновения сбоев в работе других органов и </a:t>
            </a:r>
            <a:r>
              <a:rPr lang="ru-RU" dirty="0" smtClean="0"/>
              <a:t>систем.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://hairsave.ru/wp-content/uploads/2013/12/stress-i-volo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2381250" cy="219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77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2" y="2780928"/>
            <a:ext cx="9144000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97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Аутогенная и психорегулирующая тренировка применяется: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снижения утомления после тренировок, соревнований и восстановления спортивной работоспособности;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метод успокоения в предстартовом состоянии и при повышенном эмоциональном возбуждении;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мобилизации психической готовности спортсмена к максимальным спортивным напряжениям и соревнованиям;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более быстрого </a:t>
            </a:r>
            <a:r>
              <a:rPr lang="ru-RU" dirty="0" smtClean="0"/>
              <a:t>засыпания.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816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11027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Показания и противопоказания к применению аутогенной тренировки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Противопоказаниями для применения аутогенной тренировки являются состояния неясного сознания и бреда, в особенности бреда отношения и воздействия. Не рекомендуется во время острых соматических приступов и вегетативных кризов.</a:t>
            </a:r>
          </a:p>
          <a:p>
            <a:pPr algn="just"/>
            <a:r>
              <a:rPr lang="ru-RU" sz="1600" dirty="0"/>
              <a:t>С лечебной целью аутогенная тренировка может быть применена в качестве </a:t>
            </a:r>
            <a:r>
              <a:rPr lang="ru-RU" sz="1600" dirty="0" smtClean="0"/>
              <a:t>средства </a:t>
            </a:r>
            <a:r>
              <a:rPr lang="ru-RU" sz="1600" dirty="0"/>
              <a:t>для устранения </a:t>
            </a:r>
            <a:r>
              <a:rPr lang="ru-RU" sz="1600" dirty="0" smtClean="0"/>
              <a:t>состояния </a:t>
            </a:r>
            <a:r>
              <a:rPr lang="ru-RU" sz="1600" dirty="0"/>
              <a:t>тревожного ожидания у больных неврозами, эмоциональной напряженности, предоперационных волнениях, страхе (невроз страха, фобии) вызывается мышечная релаксация и проводятся систематические самовнушения (формулы: «Я спокоен, всегда спокоен»). Таким образом удается предупредить, устранить или смягчить тревогу.</a:t>
            </a:r>
          </a:p>
          <a:p>
            <a:pPr algn="just"/>
            <a:r>
              <a:rPr lang="ru-RU" sz="1600" dirty="0"/>
              <a:t>При лечении аутогенной тренировкой бессонницы, связанной с трудностью засыпания, вызывается состояние покоя и релаксации. Из этого состояния больной сам себя не выводит, и оно быстро переходит в сон. 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53740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36815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Психорегулирующая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(ПТР)  и Психомышечная тренировка (ПМТ) тренировка в спорте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49024"/>
            <a:ext cx="4438908" cy="39604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600" dirty="0" smtClean="0"/>
              <a:t>С </a:t>
            </a:r>
            <a:r>
              <a:rPr lang="ru-RU" sz="2600" dirty="0"/>
              <a:t>помощью различных форм саморегуляции можно воздействовать как на познавательные, так и на мотивационные процессы; повышать действенность мотивов и установок (например, при работе с высокими нагрузками, сопровождающейся ощущениями монотонности и сильным утомлением).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Это </a:t>
            </a:r>
            <a:r>
              <a:rPr lang="ru-RU" sz="2600" dirty="0"/>
              <a:t>важно для развития боеспособности и твердости духа на тренировочном этапе, когда нельзя ожидать немедленного достижения результата, в ситуациях, субъективно воспринимаемых как рискованные или опасные, а также при мобилизации работоспособности в условиях финала или финишного спурта.</a:t>
            </a:r>
          </a:p>
          <a:p>
            <a:pPr algn="just"/>
            <a:endParaRPr lang="ru-RU" dirty="0"/>
          </a:p>
        </p:txBody>
      </p:sp>
      <p:pic>
        <p:nvPicPr>
          <p:cNvPr id="7170" name="Picture 2" descr="http://wrestlingua.com/uploads/posts/2013-01/1359295222_bfc2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8"/>
            <a:ext cx="3909264" cy="2595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8799"/>
            <a:ext cx="8589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спорте это умение является одним из решающих факторов в достижении высоких результатов. Путем саморегуляции можно на короткое время применительно к ситуации активизировать или затормозить психические процессы, а также повысить качество подготовки и эффективность выполняемой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21089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0405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/>
              <a:t>Принципиально психическая саморегуляция имеет две целевые установки: с одной стороны, создание максимально благоприятных психических и психовегетативных предпосылок для успешного выполнения </a:t>
            </a:r>
            <a:r>
              <a:rPr lang="ru-RU" sz="2300" dirty="0" err="1"/>
              <a:t>тренировочно-соревновательной</a:t>
            </a:r>
            <a:r>
              <a:rPr lang="ru-RU" sz="2300" dirty="0"/>
              <a:t> нагрузки, с другой - облегчение перехода к отдыху. </a:t>
            </a:r>
            <a:endParaRPr lang="ru-RU" sz="2300" dirty="0" smtClean="0"/>
          </a:p>
          <a:p>
            <a:pPr algn="just"/>
            <a:r>
              <a:rPr lang="ru-RU" sz="2300" dirty="0" smtClean="0"/>
              <a:t>Сущность </a:t>
            </a:r>
            <a:r>
              <a:rPr lang="ru-RU" sz="2300" dirty="0"/>
              <a:t>психической саморегуляции состоит в том, что чувства, накапливаемые в процессе общения с окружающей средой, и познание собственного организма человек делает предметом систематической тренировки, чтобы воздействовать на свое психическое состояние и организм в целом. Сигналом для этого могут служить ощущения тяжести тела в сочетании с мышечным расслаблением, тепла - в сочетании с испытываемым расслаблением и чувством физического комфорта. Переживание успеха может иметь продолжительное эмоциональное последействие, ведущее к построению таких же или аналогичных стратегических решений (тренировка поведения) в процессе "организации" спортивной победы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Психорегулирующая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(ПТР)  и Психомышечная тренировка (ПМТ) тренировка в спорте</a:t>
            </a:r>
          </a:p>
        </p:txBody>
      </p:sp>
    </p:spTree>
    <p:extLst>
      <p:ext uri="{BB962C8B-B14F-4D97-AF65-F5344CB8AC3E}">
        <p14:creationId xmlns:p14="http://schemas.microsoft.com/office/powerpoint/2010/main" xmlns="" val="196333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4835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Эффективность аутогенной тренировки обеспечивается следующими факторами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</a:t>
            </a:r>
            <a:r>
              <a:rPr lang="ru-RU" dirty="0" smtClean="0"/>
              <a:t>тношением </a:t>
            </a:r>
            <a:r>
              <a:rPr lang="ru-RU" dirty="0"/>
              <a:t>спортсмена к выполнению данных упражнений (его внутренним настроем). Достижению успеха не способствует чрезмерная самоуверенность. Эффекта нельзя добиться только при помощи одного желания. Нужны систематическая работа, терпение, волевые усилия;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спехом</a:t>
            </a:r>
            <a:r>
              <a:rPr lang="ru-RU" dirty="0"/>
              <a:t>, достигнутым на ранней стадии тренировки, который может дезориентировать спортсмена в его отношении к занятиям, обусловить излишнюю веру в себя и неумение преодолевать трудности;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лохими </a:t>
            </a:r>
            <a:r>
              <a:rPr lang="ru-RU" dirty="0"/>
              <a:t>условиями самотренировки. Поэтому надо создавать спокойную обстановку, исключающую внешние помехи, способствующую расслаблению. По мере овладения методами психорегуляции можно переходить к тренировке в реальных условиях спортивной нагрузки;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ыбором </a:t>
            </a:r>
            <a:r>
              <a:rPr lang="ru-RU" dirty="0"/>
              <a:t>метода саморегуляции, который не соответствует индивидуальной предпочтительности спортсмена. Поэтому выбор психорегулирующих средств должен производиться с большой осторожностью при постоянном контроле их эффективности;</a:t>
            </a:r>
          </a:p>
          <a:p>
            <a:pPr algn="just"/>
            <a:r>
              <a:rPr lang="ru-RU" dirty="0" smtClean="0"/>
              <a:t>Особенностью </a:t>
            </a:r>
            <a:r>
              <a:rPr lang="ru-RU" dirty="0"/>
              <a:t>проявления таких личностных качеств, как внушаемость и способность к воображению.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27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Основной курс аутогенной </a:t>
            </a:r>
            <a:r>
              <a:rPr lang="ru-RU" b="1" dirty="0" smtClean="0">
                <a:solidFill>
                  <a:srgbClr val="0070C0"/>
                </a:solidFill>
              </a:rPr>
              <a:t>тренировки по Шульцу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algn="just"/>
            <a:r>
              <a:rPr lang="ru-RU" dirty="0"/>
              <a:t>Прежде, чем приступить к аутогенной тренировке, необходимо </a:t>
            </a:r>
            <a:r>
              <a:rPr lang="ru-RU" b="1" dirty="0"/>
              <a:t>подготовить место для занятия</a:t>
            </a:r>
            <a:r>
              <a:rPr lang="ru-RU" dirty="0"/>
              <a:t>: уменьшить освещенность комнаты, постараться оградить ее от посторонних звуков. Наиболее благоприятное время для тренировки - это утренние часы (сразу после пробуждения) и вечерние (перед засыпанием). Днем можно заниматься в свободное время и желательно не менее трех-четырех раз. </a:t>
            </a:r>
            <a:br>
              <a:rPr lang="ru-RU" dirty="0"/>
            </a:br>
            <a:endParaRPr lang="ru-RU" dirty="0" smtClean="0"/>
          </a:p>
          <a:p>
            <a:pPr algn="just"/>
            <a:r>
              <a:rPr lang="ru-RU" dirty="0"/>
              <a:t>Выделяют две ступени аутогенной тренировки: </a:t>
            </a:r>
            <a:endParaRPr lang="ru-RU" dirty="0" smtClean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низшая </a:t>
            </a:r>
            <a:r>
              <a:rPr lang="ru-RU" dirty="0"/>
              <a:t>ступень — обучение релаксации с помощью упражнений, направленных на вызывание ощущения тяжести, тепла, на овладение ритмом сердечной деятельности и дыхания; </a:t>
            </a:r>
            <a:endParaRPr lang="ru-RU" dirty="0" smtClean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высшая </a:t>
            </a:r>
            <a:r>
              <a:rPr lang="ru-RU" dirty="0"/>
              <a:t>ступень — аутогенная медитация — создание трансовых состояний различного уровня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942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2072"/>
            <a:ext cx="6822395" cy="54842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Для тренировки применяются следующие </a:t>
            </a:r>
            <a:r>
              <a:rPr lang="ru-RU" sz="2400" dirty="0" smtClean="0"/>
              <a:t>позы</a:t>
            </a:r>
            <a:r>
              <a:rPr lang="ru-RU" sz="2400" dirty="0"/>
              <a:t>:</a:t>
            </a:r>
          </a:p>
          <a:p>
            <a:pPr algn="just"/>
            <a:r>
              <a:rPr lang="ru-RU" b="1" dirty="0"/>
              <a:t>Поза лежа</a:t>
            </a:r>
            <a:r>
              <a:rPr lang="ru-RU" dirty="0"/>
              <a:t>. В утренние (сразу после ночного сна) и в вечерние часы (перед сном) упражнения проводят в исходном положении лежа на спине, подложив под голову невысокую подушку. Глаза закрыты. Руки слегка согнуты в локтевых суставах и помещены вдоль тела ладонями вниз, ноги несколько отведены друг от друга и слегка развернуты кнаружи.</a:t>
            </a:r>
          </a:p>
          <a:p>
            <a:pPr algn="just"/>
            <a:r>
              <a:rPr lang="ru-RU" b="1" dirty="0"/>
              <a:t>Поза сидя</a:t>
            </a:r>
            <a:r>
              <a:rPr lang="ru-RU" dirty="0"/>
              <a:t>. В дневные часы, если нет условий для того, чтобы прилечь, </a:t>
            </a:r>
            <a:r>
              <a:rPr lang="ru-RU" dirty="0" smtClean="0"/>
              <a:t>используется </a:t>
            </a:r>
            <a:r>
              <a:rPr lang="ru-RU" dirty="0"/>
              <a:t>"поза кучера" - сидя на стуле. Спина не касается спинки стула. Свободно расставить на полных подошвах ноги так, чтобы между бедром и голенью образовался прямой угол. Предплечья спокойно лежат на бедрах, кисти свешиваются между бедрами, не касаясь друг друга. Расслаблены все мышцы, туловище уравновешено без всякого напряжения, не перевешивает вперед. Голова с закрытыми глазами свободно упала на грудь. Весьма похоже, особенно сбоку, на задремавшего на козлах кучера.</a:t>
            </a:r>
          </a:p>
          <a:p>
            <a:pPr algn="just"/>
            <a:r>
              <a:rPr lang="ru-RU" b="1" dirty="0"/>
              <a:t>Поза полулежа. </a:t>
            </a:r>
            <a:r>
              <a:rPr lang="ru-RU" dirty="0"/>
              <a:t>В дневные часы упражнения можно проводить и в кресле, полулежа. Удобно откинуться на спинку кресла. Все мышцы расслаблены, руки согнуты в локтевых суставах и лежат на бедрах или подлокотниках, носки развернуты наружу, ноги свободно поставлены, глаза закрыты. Расстегнуть воротничок рубашки, пиджак, ослабить туго затянутый ремень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Основной курс аутогенной тренировки по Шульцу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4696" y="3573014"/>
            <a:ext cx="2014934" cy="2530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2395" y="1632414"/>
            <a:ext cx="2214101" cy="1796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321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E648A3-9791-4082-BE78-818C1F3C8B10}"/>
</file>

<file path=customXml/itemProps2.xml><?xml version="1.0" encoding="utf-8"?>
<ds:datastoreItem xmlns:ds="http://schemas.openxmlformats.org/officeDocument/2006/customXml" ds:itemID="{C085E116-ACF9-4DE3-B068-2D69ABBCAC56}"/>
</file>

<file path=customXml/itemProps3.xml><?xml version="1.0" encoding="utf-8"?>
<ds:datastoreItem xmlns:ds="http://schemas.openxmlformats.org/officeDocument/2006/customXml" ds:itemID="{29911032-DE14-468E-AE0C-5A925B8A10E2}"/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119</TotalTime>
  <Words>2805</Words>
  <Application>Microsoft Office PowerPoint</Application>
  <PresentationFormat>Экран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Spring</vt:lpstr>
      <vt:lpstr>Аутогенная тренировка. Психомышечная и психорегулирующая тренировки.</vt:lpstr>
      <vt:lpstr>Аутогенная тренировка</vt:lpstr>
      <vt:lpstr>Аутогенная и психорегулирующая тренировка применяется:</vt:lpstr>
      <vt:lpstr>Показания и противопоказания к применению аутогенной тренировки</vt:lpstr>
      <vt:lpstr>Психорегулирующая (ПТР)  и Психомышечная тренировка (ПМТ) тренировка в спорте</vt:lpstr>
      <vt:lpstr>Психорегулирующая (ПТР)  и Психомышечная тренировка (ПМТ) тренировка в спорте</vt:lpstr>
      <vt:lpstr>Эффективность аутогенной тренировки обеспечивается следующими факторами:</vt:lpstr>
      <vt:lpstr>Основной курс аутогенной тренировки по Шульцу</vt:lpstr>
      <vt:lpstr>Слайд 9</vt:lpstr>
      <vt:lpstr>Слайд 10</vt:lpstr>
      <vt:lpstr>Первое упражнение</vt:lpstr>
      <vt:lpstr>Второе упражнение</vt:lpstr>
      <vt:lpstr>Формула выхода из аутогенного погружения</vt:lpstr>
      <vt:lpstr>Третье упражнение</vt:lpstr>
      <vt:lpstr>Четвертое упражнение</vt:lpstr>
      <vt:lpstr>Пятое упражнение</vt:lpstr>
      <vt:lpstr>Шестое упражнение</vt:lpstr>
      <vt:lpstr>Закрепление</vt:lpstr>
      <vt:lpstr>Аутогенная медитация по Шульцу</vt:lpstr>
      <vt:lpstr>Слайд 20</vt:lpstr>
      <vt:lpstr>Слайд 21</vt:lpstr>
      <vt:lpstr>Эффекты аутогенной тренировки</vt:lpstr>
      <vt:lpstr>Эффекты аутогенной тренировки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Аутогенная тренировка. Психомышечная и психорегулирующая тренировки. Элементы йоги.</dc:title>
  <dc:creator>Catherine</dc:creator>
  <cp:lastModifiedBy>Lenovo</cp:lastModifiedBy>
  <cp:revision>16</cp:revision>
  <dcterms:created xsi:type="dcterms:W3CDTF">2014-09-27T09:05:41Z</dcterms:created>
  <dcterms:modified xsi:type="dcterms:W3CDTF">2016-04-04T17:25:29Z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